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2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98" d="100"/>
          <a:sy n="98" d="100"/>
        </p:scale>
        <p:origin x="-114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4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544ECD05-4E94-4A60-8FDA-700BF100B0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="" xmlns:a16="http://schemas.microsoft.com/office/drawing/2014/main" id="{8BCB0EB2-4067-418C-9465-9D4C71240E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4E37999-41E7-446D-8C53-B904C3CE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=""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C37CA96E-9DD9-4172-B63B-50DF43B576D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=""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=""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="" xmlns:a16="http://schemas.microsoft.com/office/drawing/2014/main" id="{31F99E9D-6528-47AC-B178-7032D0E17D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1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3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0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0C1FBD0A-9F7B-4EBB-9982-B55F5F9806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="" xmlns:a16="http://schemas.microsoft.com/office/drawing/2014/main" id="{88CFF0B8-0BA9-4DD9-B7B2-0655DC8419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C77B910E-9B87-4291-987B-6883212CBA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918A8D14-28CA-4095-B2FA-E48B3150AD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="" xmlns:a16="http://schemas.microsoft.com/office/drawing/2014/main" id="{1D1F176A-19F1-4537-800D-210F29EC1A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0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C5BFA9BB-A51E-4D09-8602-5AD9010463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="" xmlns:a16="http://schemas.microsoft.com/office/drawing/2014/main" id="{A60257A1-779B-4048-BC0D-1EA579B5B1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38F4B5D0-AA24-4702-9C01-FC1A03E7B6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FD03BB88-350D-4DE0-BB34-870F643568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="" xmlns:a16="http://schemas.microsoft.com/office/drawing/2014/main" id="{4A8025C0-8995-4863-A847-7ED1F8CCE8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2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5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4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F7D9AFA4-EB8E-4091-A5E2-1B9D163A07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="" xmlns:a16="http://schemas.microsoft.com/office/drawing/2014/main" id="{F25018FE-FB44-4E2E-A181-B3476F3E85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A6C7CD4B-70DE-49E2-A336-B6F43F58FF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=""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507639D4-740A-4B71-8393-99CA375EB4A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=""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=""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="" xmlns:a16="http://schemas.microsoft.com/office/drawing/2014/main" id="{3A5846DF-A106-4887-BE2C-DCD89DAA6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0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4F3C1870-4E69-4DE7-BF2F-DE8A7881C6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="" xmlns:a16="http://schemas.microsoft.com/office/drawing/2014/main" id="{7439AB1C-A8A1-4745-9625-B18FE9160B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11ADDC4D-D9AA-48F8-BD10-2D20F14607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=""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57D5B578-4971-4ADC-97D8-B9CEF52AA7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=""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=""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="" xmlns:a16="http://schemas.microsoft.com/office/drawing/2014/main" id="{50457195-385D-490A-91AB-30B969C619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7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0F358BAA-9C8A-4E17-BAD8-32FD6FFEA7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="" xmlns:a16="http://schemas.microsoft.com/office/drawing/2014/main" id="{4D6F41A4-BEE3-4935-9371-4ADEA67A22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7726F010-956A-40BC-8A1F-8002DC729B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=""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="" xmlns:a16="http://schemas.microsoft.com/office/drawing/2014/main" id="{7FE1D329-7CB2-4DF5-B0C0-36DD19EBC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79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72" r:id="rId6"/>
    <p:sldLayoutId id="2147483762" r:id="rId7"/>
    <p:sldLayoutId id="2147483771" r:id="rId8"/>
    <p:sldLayoutId id="2147483770" r:id="rId9"/>
    <p:sldLayoutId id="2147483769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ackground Fill">
            <a:extLst>
              <a:ext uri="{FF2B5EF4-FFF2-40B4-BE49-F238E27FC236}">
                <a16:creationId xmlns="" xmlns:a16="http://schemas.microsoft.com/office/drawing/2014/main" id="{B6D694DB-A3FC-4F14-A225-17BEBA44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ท้องฟ้าแบบมีสีสันในเขตข้อมูลของหญ้า">
            <a:extLst>
              <a:ext uri="{FF2B5EF4-FFF2-40B4-BE49-F238E27FC236}">
                <a16:creationId xmlns="" xmlns:a16="http://schemas.microsoft.com/office/drawing/2014/main" id="{A2CD83CD-30EE-89B6-8B28-B29F86675A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43101" r="-1" b="634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grpSp>
        <p:nvGrpSpPr>
          <p:cNvPr id="38" name="Group 10">
            <a:extLst>
              <a:ext uri="{FF2B5EF4-FFF2-40B4-BE49-F238E27FC236}">
                <a16:creationId xmlns="" xmlns:a16="http://schemas.microsoft.com/office/drawing/2014/main" id="{D4433877-8295-4A0D-94F7-BFD8A63360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2" name="Oval 11">
              <a:extLst>
                <a:ext uri="{FF2B5EF4-FFF2-40B4-BE49-F238E27FC236}">
                  <a16:creationId xmlns="" xmlns:a16="http://schemas.microsoft.com/office/drawing/2014/main" id="{51FD208E-0612-408E-9D15-241B4532517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Graphic 9">
              <a:extLst>
                <a:ext uri="{FF2B5EF4-FFF2-40B4-BE49-F238E27FC236}">
                  <a16:creationId xmlns="" xmlns:a16="http://schemas.microsoft.com/office/drawing/2014/main" id="{0005FEAC-EF53-4E59-AFAA-B72D0F702B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20D9F4E7-B583-4E44-AE18-421B268FBA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40" name="Freeform: Shape 14">
              <a:extLst>
                <a:ext uri="{FF2B5EF4-FFF2-40B4-BE49-F238E27FC236}">
                  <a16:creationId xmlns="" xmlns:a16="http://schemas.microsoft.com/office/drawing/2014/main" id="{3C41D6DC-5CB2-4929-AAA8-328E7AA84D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="" xmlns:a16="http://schemas.microsoft.com/office/drawing/2014/main" id="{810D7DDE-644B-4D22-86B4-C3FEDF985A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="" xmlns:a16="http://schemas.microsoft.com/office/drawing/2014/main" id="{5777DB78-76A6-4C7E-884B-AE5A8540D7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5" name="สี่เหลี่ยมผืนผ้า 4">
            <a:extLst>
              <a:ext uri="{FF2B5EF4-FFF2-40B4-BE49-F238E27FC236}">
                <a16:creationId xmlns="" xmlns:a16="http://schemas.microsoft.com/office/drawing/2014/main" id="{FC249F08-A64B-49BD-8CA7-CA7A38FEFC6A}"/>
              </a:ext>
            </a:extLst>
          </p:cNvPr>
          <p:cNvSpPr/>
          <p:nvPr/>
        </p:nvSpPr>
        <p:spPr>
          <a:xfrm>
            <a:off x="1349970" y="2130124"/>
            <a:ext cx="874630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ศูนย์บริการร่วม/ศูนย์บริการแบบเบ็ดเสร็จ</a:t>
            </a:r>
            <a:endParaRPr lang="en-US" sz="6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2" name="สี่เหลี่ยมผืนผ้า 31">
            <a:extLst>
              <a:ext uri="{FF2B5EF4-FFF2-40B4-BE49-F238E27FC236}">
                <a16:creationId xmlns="" xmlns:a16="http://schemas.microsoft.com/office/drawing/2014/main" id="{8B066E27-F7DD-4127-A54F-6FFAC84EE0E7}"/>
              </a:ext>
            </a:extLst>
          </p:cNvPr>
          <p:cNvSpPr/>
          <p:nvPr/>
        </p:nvSpPr>
        <p:spPr>
          <a:xfrm>
            <a:off x="902292" y="3247567"/>
            <a:ext cx="952207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One Stop Service :  OSS</a:t>
            </a:r>
            <a:r>
              <a:rPr lang="th-TH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algn="ctr"/>
            <a:endParaRPr lang="en-US" sz="4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th-TH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องค์การบริหารส่วนตำบลขุมเงิน</a:t>
            </a:r>
          </a:p>
          <a:p>
            <a:pPr algn="ctr"/>
            <a:r>
              <a:rPr lang="th-TH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อำเภอเมือง  จังหวัดยโสธร</a:t>
            </a:r>
            <a:endParaRPr lang="en-US" sz="4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3" name="รูปภาพ 42">
            <a:extLst>
              <a:ext uri="{FF2B5EF4-FFF2-40B4-BE49-F238E27FC236}">
                <a16:creationId xmlns="" xmlns:a16="http://schemas.microsoft.com/office/drawing/2014/main" id="{137697D2-9F4F-4746-9313-AC1E5E374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96" y="189467"/>
            <a:ext cx="2164671" cy="21646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6719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484"/>
    </mc:Choice>
    <mc:Fallback>
      <p:transition spd="slow" advTm="124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ackground Fill">
            <a:extLst>
              <a:ext uri="{FF2B5EF4-FFF2-40B4-BE49-F238E27FC236}">
                <a16:creationId xmlns="" xmlns:a16="http://schemas.microsoft.com/office/drawing/2014/main" id="{B6D694DB-A3FC-4F14-A225-17BEBA44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ท้องฟ้าแบบมีสีสันในเขตข้อมูลของหญ้า">
            <a:extLst>
              <a:ext uri="{FF2B5EF4-FFF2-40B4-BE49-F238E27FC236}">
                <a16:creationId xmlns="" xmlns:a16="http://schemas.microsoft.com/office/drawing/2014/main" id="{A2CD83CD-30EE-89B6-8B28-B29F86675A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43101" r="-1" b="634"/>
          <a:stretch/>
        </p:blipFill>
        <p:spPr>
          <a:xfrm>
            <a:off x="0" y="10"/>
            <a:ext cx="12188932" cy="6857990"/>
          </a:xfrm>
          <a:prstGeom prst="rect">
            <a:avLst/>
          </a:prstGeom>
        </p:spPr>
      </p:pic>
      <p:grpSp>
        <p:nvGrpSpPr>
          <p:cNvPr id="38" name="Group 10">
            <a:extLst>
              <a:ext uri="{FF2B5EF4-FFF2-40B4-BE49-F238E27FC236}">
                <a16:creationId xmlns="" xmlns:a16="http://schemas.microsoft.com/office/drawing/2014/main" id="{D4433877-8295-4A0D-94F7-BFD8A63360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2" name="Oval 11">
              <a:extLst>
                <a:ext uri="{FF2B5EF4-FFF2-40B4-BE49-F238E27FC236}">
                  <a16:creationId xmlns="" xmlns:a16="http://schemas.microsoft.com/office/drawing/2014/main" id="{51FD208E-0612-408E-9D15-241B4532517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Graphic 9">
              <a:extLst>
                <a:ext uri="{FF2B5EF4-FFF2-40B4-BE49-F238E27FC236}">
                  <a16:creationId xmlns="" xmlns:a16="http://schemas.microsoft.com/office/drawing/2014/main" id="{0005FEAC-EF53-4E59-AFAA-B72D0F702B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20D9F4E7-B583-4E44-AE18-421B268FBA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40" name="Freeform: Shape 14">
              <a:extLst>
                <a:ext uri="{FF2B5EF4-FFF2-40B4-BE49-F238E27FC236}">
                  <a16:creationId xmlns="" xmlns:a16="http://schemas.microsoft.com/office/drawing/2014/main" id="{3C41D6DC-5CB2-4929-AAA8-328E7AA84D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="" xmlns:a16="http://schemas.microsoft.com/office/drawing/2014/main" id="{810D7DDE-644B-4D22-86B4-C3FEDF985A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="" xmlns:a16="http://schemas.microsoft.com/office/drawing/2014/main" id="{5777DB78-76A6-4C7E-884B-AE5A8540D7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8" name="กล่องข้อความ 17">
            <a:extLst>
              <a:ext uri="{FF2B5EF4-FFF2-40B4-BE49-F238E27FC236}">
                <a16:creationId xmlns="" xmlns:a16="http://schemas.microsoft.com/office/drawing/2014/main" id="{EF15BF0A-684C-48B4-9521-0D18ABDBB245}"/>
              </a:ext>
            </a:extLst>
          </p:cNvPr>
          <p:cNvSpPr txBox="1"/>
          <p:nvPr/>
        </p:nvSpPr>
        <p:spPr>
          <a:xfrm>
            <a:off x="1359346" y="306257"/>
            <a:ext cx="897122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th-TH" sz="2800" b="1" spc="50" dirty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องค์การบริหารส่วนตำบลขุมเงิน</a:t>
            </a:r>
          </a:p>
          <a:p>
            <a:pPr algn="ctr"/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เปิดให้บริการผ่านระบบ </a:t>
            </a:r>
            <a:r>
              <a:rPr lang="en-US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e-Service </a:t>
            </a:r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จำนวน 11 งานบริการ</a:t>
            </a:r>
          </a:p>
          <a:p>
            <a:pPr algn="ctr"/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ตั้งแต่วันที่ 1 ตุลาคม พ.ศ.2566 เป็นต้นไป</a:t>
            </a:r>
          </a:p>
          <a:p>
            <a:pPr algn="ctr"/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เพื่ออำนวยความสะดวกให้กับประชาชนในพื้นที่</a:t>
            </a:r>
            <a:endParaRPr lang="en-US" sz="2800" b="1" spc="50" dirty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" name="ม้วนกระดาษ: แนวตั้ง 8">
            <a:extLst>
              <a:ext uri="{FF2B5EF4-FFF2-40B4-BE49-F238E27FC236}">
                <a16:creationId xmlns="" xmlns:a16="http://schemas.microsoft.com/office/drawing/2014/main" id="{D37E5F59-F2A7-4FA3-AB8C-225722AFEB33}"/>
              </a:ext>
            </a:extLst>
          </p:cNvPr>
          <p:cNvSpPr/>
          <p:nvPr/>
        </p:nvSpPr>
        <p:spPr>
          <a:xfrm>
            <a:off x="162279" y="2700544"/>
            <a:ext cx="4345926" cy="2259455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ศูนย์บริการร่วมกับหน่วยงานอ</a:t>
            </a:r>
            <a:r>
              <a:rPr lang="th-TH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ิ่น</a:t>
            </a: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 จำนวน 4 งาน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บริการรับลงทะเบียนเด็กแรกเกิด</a:t>
            </a: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บริการประสานงาน</a:t>
            </a:r>
            <a:r>
              <a:rPr lang="th-TH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การทำ</a:t>
            </a: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บัตรผู้พิการ</a:t>
            </a: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บริการช่วยเหลือผู้ประสบปัญหาทางสังคม</a:t>
            </a: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บริการป้องกันและบรรเทาสาธารณภัย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10" name="ม้วนกระดาษ: แนวตั้ง 9">
            <a:extLst>
              <a:ext uri="{FF2B5EF4-FFF2-40B4-BE49-F238E27FC236}">
                <a16:creationId xmlns="" xmlns:a16="http://schemas.microsoft.com/office/drawing/2014/main" id="{465F030D-D19C-4875-88C7-361CBCB5D91A}"/>
              </a:ext>
            </a:extLst>
          </p:cNvPr>
          <p:cNvSpPr/>
          <p:nvPr/>
        </p:nvSpPr>
        <p:spPr>
          <a:xfrm>
            <a:off x="4517604" y="2734804"/>
            <a:ext cx="7126198" cy="2224367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ศูนย์บริการภายใน อบต.ขุมเงิน จำนวน 7 งาน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บริการเสียภาษีต่าง ๆ				5. บริการจ่ายเบี้ยยังชีพ</a:t>
            </a: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จดทะเบียนการค้า จดทะเบียนพาณิชย์	6. บริการขอข้อมูลข่าวสาร ของ อบต.ขุมเงิน</a:t>
            </a: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บริการรับแจ้งไฟฟ้าสาธารณะขัดข้อง	7. บริการรับเรื่องร้องเรียนหรือร้องทุกข์</a:t>
            </a:r>
          </a:p>
          <a:p>
            <a:pPr marL="342900" indent="-342900">
              <a:buAutoNum type="arabicPeriod"/>
            </a:pP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บริการขออนุญาตก่อสร้าง รื้อถอนอาคาร การขุด-ถมดิน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="" xmlns:a16="http://schemas.microsoft.com/office/drawing/2014/main" id="{67EA3EFB-730E-4911-A6ED-7AC56C5EA830}"/>
              </a:ext>
            </a:extLst>
          </p:cNvPr>
          <p:cNvSpPr txBox="1"/>
          <p:nvPr/>
        </p:nvSpPr>
        <p:spPr>
          <a:xfrm>
            <a:off x="1063257" y="5350210"/>
            <a:ext cx="1087710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“e-Service</a:t>
            </a:r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  สะดวก  รวดเร็ว  ประหยัดค่าใช้จ่าย</a:t>
            </a:r>
            <a:r>
              <a:rPr lang="en-US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”</a:t>
            </a:r>
          </a:p>
          <a:p>
            <a:pPr algn="ctr"/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สามารถติดต่อรับบริการและสอบถามข้อมูลเพิ่มเติมได้ที่ องค์การบริหารส่วนตำบลขุมเงิน</a:t>
            </a:r>
          </a:p>
          <a:p>
            <a:pPr algn="ctr"/>
            <a:r>
              <a:rPr lang="th-TH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โทร  045 775075   /  </a:t>
            </a:r>
            <a:r>
              <a:rPr lang="en-US" sz="2800" b="1" spc="50" dirty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WWW.Khumngeern.go.th</a:t>
            </a:r>
            <a:endParaRPr lang="th-TH" sz="2800" b="1" spc="50" dirty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3" name="รูปภาพ 12">
            <a:extLst>
              <a:ext uri="{FF2B5EF4-FFF2-40B4-BE49-F238E27FC236}">
                <a16:creationId xmlns="" xmlns:a16="http://schemas.microsoft.com/office/drawing/2014/main" id="{286A9823-7B7F-4702-AC9C-6DB5E7FF7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18" y="141061"/>
            <a:ext cx="2342233" cy="2886668"/>
          </a:xfrm>
          <a:prstGeom prst="rect">
            <a:avLst/>
          </a:prstGeom>
        </p:spPr>
      </p:pic>
      <p:pic>
        <p:nvPicPr>
          <p:cNvPr id="20" name="รูปภาพ 19">
            <a:extLst>
              <a:ext uri="{FF2B5EF4-FFF2-40B4-BE49-F238E27FC236}">
                <a16:creationId xmlns="" xmlns:a16="http://schemas.microsoft.com/office/drawing/2014/main" id="{8838A66E-68E1-444C-9C11-E135F7691A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059" y="254154"/>
            <a:ext cx="881655" cy="9042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3" name="รูปภาพ 22">
            <a:extLst>
              <a:ext uri="{FF2B5EF4-FFF2-40B4-BE49-F238E27FC236}">
                <a16:creationId xmlns="" xmlns:a16="http://schemas.microsoft.com/office/drawing/2014/main" id="{C0F206A7-9D2E-4CAC-9FB3-96B73AB028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515" y="254154"/>
            <a:ext cx="904262" cy="9042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5" name="รูปภาพ 24">
            <a:extLst>
              <a:ext uri="{FF2B5EF4-FFF2-40B4-BE49-F238E27FC236}">
                <a16:creationId xmlns="" xmlns:a16="http://schemas.microsoft.com/office/drawing/2014/main" id="{4EC5EA89-1C04-4017-AD01-84A2D7C14E6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6169" y="257230"/>
            <a:ext cx="1072043" cy="901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7" name="รูปภาพ 26">
            <a:extLst>
              <a:ext uri="{FF2B5EF4-FFF2-40B4-BE49-F238E27FC236}">
                <a16:creationId xmlns="" xmlns:a16="http://schemas.microsoft.com/office/drawing/2014/main" id="{AC742007-339D-44DE-AE47-B2C2135723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583" y="234791"/>
            <a:ext cx="1017355" cy="10173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776264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84"/>
    </mc:Choice>
    <mc:Fallback>
      <p:transition spd="slow" advTm="103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TM03457510[[fn=ฟองสบู่]]</Template>
  <TotalTime>85</TotalTime>
  <Words>130</Words>
  <Application>Microsoft Office PowerPoint</Application>
  <PresentationFormat>กำหนดเอง</PresentationFormat>
  <Paragraphs>35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TropicVTI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COM-011</dc:creator>
  <cp:lastModifiedBy>PC</cp:lastModifiedBy>
  <cp:revision>2</cp:revision>
  <dcterms:created xsi:type="dcterms:W3CDTF">2023-11-03T03:16:28Z</dcterms:created>
  <dcterms:modified xsi:type="dcterms:W3CDTF">2023-11-06T07:18:50Z</dcterms:modified>
</cp:coreProperties>
</file>